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72" r:id="rId9"/>
    <p:sldId id="264" r:id="rId10"/>
    <p:sldId id="265" r:id="rId11"/>
    <p:sldId id="278" r:id="rId12"/>
    <p:sldId id="266" r:id="rId13"/>
    <p:sldId id="271" r:id="rId14"/>
    <p:sldId id="279" r:id="rId15"/>
    <p:sldId id="273" r:id="rId16"/>
    <p:sldId id="267" r:id="rId17"/>
    <p:sldId id="268" r:id="rId18"/>
    <p:sldId id="269" r:id="rId19"/>
    <p:sldId id="270" r:id="rId20"/>
    <p:sldId id="274" r:id="rId21"/>
    <p:sldId id="280" r:id="rId22"/>
    <p:sldId id="275" r:id="rId23"/>
    <p:sldId id="281" r:id="rId24"/>
    <p:sldId id="276" r:id="rId25"/>
    <p:sldId id="277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0"/>
  </p:normalViewPr>
  <p:slideViewPr>
    <p:cSldViewPr>
      <p:cViewPr varScale="1">
        <p:scale>
          <a:sx n="88" d="100"/>
          <a:sy n="88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3" Type="http://schemas.openxmlformats.org/officeDocument/2006/relationships/image" Target="../media/image46.emf"/><Relationship Id="rId7" Type="http://schemas.openxmlformats.org/officeDocument/2006/relationships/image" Target="../media/image50.emf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emf"/><Relationship Id="rId11" Type="http://schemas.openxmlformats.org/officeDocument/2006/relationships/image" Target="../media/image54.png"/><Relationship Id="rId5" Type="http://schemas.openxmlformats.org/officeDocument/2006/relationships/image" Target="../media/image48.emf"/><Relationship Id="rId10" Type="http://schemas.openxmlformats.org/officeDocument/2006/relationships/image" Target="../media/image53.png"/><Relationship Id="rId4" Type="http://schemas.openxmlformats.org/officeDocument/2006/relationships/image" Target="../media/image47.emf"/><Relationship Id="rId9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785794"/>
            <a:ext cx="74295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Тип урока:</a:t>
            </a:r>
          </a:p>
          <a:p>
            <a:pPr algn="ctr"/>
            <a:r>
              <a:rPr lang="ru-RU" sz="6000" dirty="0" smtClean="0"/>
              <a:t>ОНЗ</a:t>
            </a:r>
          </a:p>
          <a:p>
            <a:pPr algn="ctr"/>
            <a:endParaRPr lang="ru-RU" sz="6000" dirty="0" smtClean="0"/>
          </a:p>
          <a:p>
            <a:pPr algn="ctr"/>
            <a:r>
              <a:rPr lang="ru-RU" sz="6000" dirty="0" smtClean="0"/>
              <a:t>Тема:</a:t>
            </a:r>
          </a:p>
          <a:p>
            <a:pPr algn="ctr"/>
            <a:r>
              <a:rPr lang="ru-RU" sz="6000" dirty="0" smtClean="0"/>
              <a:t>Задачи на дроби</a:t>
            </a: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4282" y="221455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714620"/>
            <a:ext cx="1419225" cy="81915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786190"/>
            <a:ext cx="1466850" cy="1362075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:\Users\Рихтер\Desktop\Без имени-1.png"/>
          <p:cNvPicPr>
            <a:picLocks noChangeAspect="1" noChangeArrowheads="1"/>
          </p:cNvPicPr>
          <p:nvPr/>
        </p:nvPicPr>
        <p:blipFill>
          <a:blip r:embed="rId4"/>
          <a:srcRect t="40001" b="27499"/>
          <a:stretch>
            <a:fillRect/>
          </a:stretch>
        </p:blipFill>
        <p:spPr bwMode="auto">
          <a:xfrm>
            <a:off x="3643306" y="2428868"/>
            <a:ext cx="4857784" cy="1578780"/>
          </a:xfrm>
          <a:prstGeom prst="rect">
            <a:avLst/>
          </a:prstGeom>
          <a:noFill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429264"/>
            <a:ext cx="1695450" cy="81915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643570" y="157161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32</a:t>
            </a:r>
            <a:endParaRPr lang="ru-RU" sz="4000" dirty="0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143380"/>
            <a:ext cx="403121" cy="976309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142844" y="714356"/>
            <a:ext cx="88209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Поставьте знак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вопроса для задач этого типа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786058"/>
            <a:ext cx="4286092" cy="1148299"/>
          </a:xfrm>
          <a:prstGeom prst="rect">
            <a:avLst/>
          </a:prstGeom>
          <a:noFill/>
        </p:spPr>
      </p:pic>
      <p:pic>
        <p:nvPicPr>
          <p:cNvPr id="3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071942"/>
            <a:ext cx="3810888" cy="890588"/>
          </a:xfrm>
          <a:prstGeom prst="rect">
            <a:avLst/>
          </a:prstGeom>
          <a:noFill/>
        </p:spPr>
      </p:pic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143512"/>
            <a:ext cx="1200150" cy="14763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57290" y="5572140"/>
            <a:ext cx="5918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это номера с песнями и танцами</a:t>
            </a:r>
            <a:endParaRPr lang="ru-RU" sz="3200" dirty="0"/>
          </a:p>
        </p:txBody>
      </p:sp>
      <p:pic>
        <p:nvPicPr>
          <p:cNvPr id="6" name="Picture 2" descr="C:\Users\Рихтер\Desktop\Без имени-1.png"/>
          <p:cNvPicPr>
            <a:picLocks noChangeAspect="1" noChangeArrowheads="1"/>
          </p:cNvPicPr>
          <p:nvPr/>
        </p:nvPicPr>
        <p:blipFill>
          <a:blip r:embed="rId5"/>
          <a:srcRect t="40001" b="27499"/>
          <a:stretch>
            <a:fillRect/>
          </a:stretch>
        </p:blipFill>
        <p:spPr bwMode="auto">
          <a:xfrm>
            <a:off x="3929058" y="928670"/>
            <a:ext cx="4857784" cy="157878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00760" y="214290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32</a:t>
            </a:r>
            <a:endParaRPr lang="ru-RU" sz="4000" dirty="0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571744"/>
            <a:ext cx="403121" cy="9763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214554"/>
            <a:ext cx="85011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Вы хорошо решили эту задачу, но обучение в школе – это движение по спирали вверх. </a:t>
            </a:r>
          </a:p>
          <a:p>
            <a:endParaRPr lang="ru-RU" sz="3200" i="1" dirty="0" smtClean="0"/>
          </a:p>
          <a:p>
            <a:r>
              <a:rPr lang="ru-RU" sz="3200" i="1" dirty="0" smtClean="0"/>
              <a:t>Предлагаю всем задачу в одно действие.</a:t>
            </a:r>
          </a:p>
          <a:p>
            <a:endParaRPr lang="ru-RU" sz="3200" i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Третий этап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Выявление причин затруднения и постановка цели деятельности.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428868"/>
            <a:ext cx="84296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/>
              <a:t>Цель этапа: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Организовать коммуникативное взаимодействие, в ходе которого выявляется и фиксируется отличительное свойство задания, вызвавшего затруднение в учебной деятельности: решение задачи на нахождение части числа в одно действие.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Согласовать цель и тему урока: научиться решать задачи на нахождение дроби от числа.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85794"/>
            <a:ext cx="87154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Что вызвало у вас затруднения?</a:t>
            </a:r>
          </a:p>
          <a:p>
            <a:r>
              <a:rPr lang="ru-RU" sz="3600" i="1" dirty="0" smtClean="0"/>
              <a:t>	Мы умеем решать такие задачи 	только в два действия</a:t>
            </a:r>
          </a:p>
          <a:p>
            <a:endParaRPr lang="ru-RU" sz="3600" i="1" dirty="0" smtClean="0"/>
          </a:p>
          <a:p>
            <a:r>
              <a:rPr lang="ru-RU" sz="3600" dirty="0" smtClean="0">
                <a:solidFill>
                  <a:srgbClr val="FF0000"/>
                </a:solidFill>
              </a:rPr>
              <a:t>Что мы сегодня должны научиться делать?</a:t>
            </a:r>
          </a:p>
          <a:p>
            <a:r>
              <a:rPr lang="ru-RU" sz="3600" i="1" dirty="0" smtClean="0"/>
              <a:t>	Решать задачи на нахождение части 	числа в одно действие</a:t>
            </a:r>
            <a:endParaRPr lang="ru-RU" sz="36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81002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/>
              <a:t>Четвертый этап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Построение проекта выхода из затруднения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428868"/>
            <a:ext cx="8501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/>
              <a:t>Цель этапа: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Организовать коммуникативное взаимодействие для построения нового способа действия, устраняющего причину выявления затруднения.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Зафиксировать новый способ действия в знаковой, вербальной форме и с помощью эталона.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Задачи на нахождение части от числа, выраженной дробью.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714488"/>
            <a:ext cx="4045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Вернитесь к нашей известной формуле</a:t>
            </a:r>
            <a:endParaRPr lang="ru-RU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143116"/>
            <a:ext cx="3071834" cy="8229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2857496"/>
            <a:ext cx="5851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Каким символом можно заменить знак «:»?</a:t>
            </a:r>
          </a:p>
          <a:p>
            <a:r>
              <a:rPr lang="ru-RU" dirty="0" smtClean="0"/>
              <a:t>                                                                         (Дробной чертой)</a:t>
            </a:r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819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714752"/>
            <a:ext cx="2028825" cy="113347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472" y="4929198"/>
            <a:ext cx="344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Как умножить дробь на </a:t>
            </a:r>
            <a:r>
              <a:rPr lang="en-US" dirty="0" smtClean="0"/>
              <a:t>N </a:t>
            </a:r>
            <a:r>
              <a:rPr lang="ru-RU" dirty="0" smtClean="0"/>
              <a:t>число?</a:t>
            </a:r>
            <a:endParaRPr lang="ru-RU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500702"/>
            <a:ext cx="5267325" cy="1133475"/>
          </a:xfrm>
          <a:prstGeom prst="rect">
            <a:avLst/>
          </a:prstGeom>
          <a:noFill/>
        </p:spPr>
      </p:pic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Чтобы найти часть от числа, выраженную дробью, надо это число</a:t>
            </a:r>
          </a:p>
          <a:p>
            <a:pPr algn="ctr"/>
            <a:r>
              <a:rPr lang="ru-RU" sz="2400" dirty="0" smtClean="0"/>
              <a:t> умножить на дробь</a:t>
            </a:r>
            <a:endParaRPr lang="ru-RU" sz="24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857760"/>
            <a:ext cx="2143125" cy="1133475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1928802"/>
            <a:ext cx="1295400" cy="685800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42844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286124"/>
            <a:ext cx="1438275" cy="1133475"/>
          </a:xfrm>
          <a:prstGeom prst="rect">
            <a:avLst/>
          </a:prstGeom>
          <a:noFill/>
        </p:spPr>
      </p:pic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618759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Вернемся к нашему концерту и задаче.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32 человека в классе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285992"/>
            <a:ext cx="231589" cy="728659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2357430"/>
            <a:ext cx="8178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класса будут петь и танцевать. Сколько это человек?</a:t>
            </a:r>
            <a:endParaRPr lang="ru-RU" sz="28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214818"/>
            <a:ext cx="2419350" cy="1228725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3143248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/>
              <a:t>Решите задачу в одно действие.</a:t>
            </a:r>
            <a:endParaRPr lang="ru-RU" sz="2800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549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Пятый этап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Первичное закрепление во внешней речи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143116"/>
            <a:ext cx="8429684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800" u="sng" dirty="0" smtClean="0"/>
              <a:t>Цель этапа: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зафиксировать изученное учебное сожержание во внешней речи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171448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sz="3600" b="0" dirty="0" smtClean="0">
                <a:latin typeface="+mn-lt"/>
              </a:rPr>
              <a:t>1. </a:t>
            </a:r>
            <a:r>
              <a:rPr lang="ru-RU" sz="3600" b="0" cap="none" dirty="0" smtClean="0"/>
              <a:t>Сформировать способность к решению задач на нахождение части числа, выраженной дробью, методом умножения на дробь</a:t>
            </a:r>
            <a:r>
              <a:rPr lang="en-US" sz="3600" b="0" cap="none" dirty="0" smtClean="0"/>
              <a:t>;</a:t>
            </a:r>
            <a:br>
              <a:rPr lang="en-US" sz="3600" b="0" cap="none" dirty="0" smtClean="0"/>
            </a:br>
            <a:r>
              <a:rPr lang="ru-RU" sz="3600" b="0" cap="none" dirty="0" smtClean="0"/>
              <a:t>2. Повторить и закрепить приемы устных вычислений с натуральными числами и дробями, нахождение значение буквенных выражений и «многоэтажных» дробей.</a:t>
            </a:r>
            <a:r>
              <a:rPr lang="ru-RU" b="0" cap="none" dirty="0" smtClean="0"/>
              <a:t/>
            </a:r>
            <a:br>
              <a:rPr lang="ru-RU" b="0" cap="none" dirty="0" smtClean="0"/>
            </a:br>
            <a:endParaRPr lang="ru-RU" b="0" cap="none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642918"/>
            <a:ext cx="3804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Основные цели:</a:t>
            </a:r>
            <a:endParaRPr lang="ru-RU" sz="4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500042"/>
            <a:ext cx="6726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Решите задачу, используя одно действие.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9" y="1928802"/>
            <a:ext cx="785818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FF0000"/>
                </a:solidFill>
              </a:rPr>
              <a:t>Урок длится 45 минут.    части урока ученики писали самостоятельную работу. Сколько времени она длилась?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000240"/>
            <a:ext cx="142876" cy="619127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7144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286124"/>
            <a:ext cx="5876925" cy="1238250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695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285992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Наша самостоятельная работа будет гораздо короче:</a:t>
            </a:r>
          </a:p>
          <a:p>
            <a:pPr algn="ctr"/>
            <a:r>
              <a:rPr lang="ru-RU" sz="3200" dirty="0" smtClean="0"/>
              <a:t>№486(</a:t>
            </a:r>
            <a:r>
              <a:rPr lang="ru-RU" sz="3200" dirty="0" err="1" smtClean="0"/>
              <a:t>а-г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143240" y="500042"/>
            <a:ext cx="2663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Шестой этап</a:t>
            </a:r>
            <a:endParaRPr lang="ru-RU" sz="3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4126" y="1021184"/>
            <a:ext cx="433752" cy="1050494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3216" y="942968"/>
            <a:ext cx="433752" cy="1057272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929066"/>
            <a:ext cx="576078" cy="1057272"/>
          </a:xfrm>
          <a:prstGeom prst="rect">
            <a:avLst/>
          </a:prstGeom>
          <a:noFill/>
        </p:spPr>
      </p:pic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15484" y="3950142"/>
            <a:ext cx="670962" cy="1050494"/>
          </a:xfrm>
          <a:prstGeom prst="rect">
            <a:avLst/>
          </a:prstGeom>
          <a:noFill/>
        </p:spPr>
      </p:pic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1165433"/>
            <a:ext cx="1176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от 24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5500694" y="1085844"/>
            <a:ext cx="1176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от 60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1714480" y="4071942"/>
            <a:ext cx="1176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от 72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8" y="4071942"/>
            <a:ext cx="1176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от 35</a:t>
            </a:r>
            <a:endParaRPr lang="ru-RU" sz="3600" dirty="0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285992"/>
            <a:ext cx="2419350" cy="1228725"/>
          </a:xfrm>
          <a:prstGeom prst="rect">
            <a:avLst/>
          </a:prstGeom>
          <a:noFill/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3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18" y="2119312"/>
            <a:ext cx="2419350" cy="1238250"/>
          </a:xfrm>
          <a:prstGeom prst="rect">
            <a:avLst/>
          </a:prstGeom>
          <a:noFill/>
        </p:spPr>
      </p:pic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1695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214950"/>
            <a:ext cx="2705100" cy="1238250"/>
          </a:xfrm>
          <a:prstGeom prst="rect">
            <a:avLst/>
          </a:prstGeom>
          <a:noFill/>
        </p:spPr>
      </p:pic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0" y="17144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9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286388"/>
            <a:ext cx="2705100" cy="1247775"/>
          </a:xfrm>
          <a:prstGeom prst="rect">
            <a:avLst/>
          </a:prstGeom>
          <a:noFill/>
        </p:spPr>
      </p:pic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0" y="1704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1248942" y="3964388"/>
            <a:ext cx="6215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0" y="350043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0" y="85564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0" y="14285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Эталон для самопроверки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148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Седьмой этап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Включение в систему знаний и повторение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571744"/>
            <a:ext cx="89297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/>
              <a:t>Цель этапа: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Тренировать навыки использования нового содержания совместно с ранее изученным: нахождение процентов от числа, используя правильно нахождения дроби от числа, решение задач, используя новый метод нахождения части числа.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Повторить учебное содержание, которое потребуется на следующих уроках: решение уравнений.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1" y="1142984"/>
            <a:ext cx="8501090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/>
              <a:t>На стройке Дома Дружбы </a:t>
            </a:r>
            <a:r>
              <a:rPr lang="ru-RU" sz="3600" dirty="0" err="1" smtClean="0"/>
              <a:t>Чебурашка</a:t>
            </a:r>
            <a:r>
              <a:rPr lang="ru-RU" sz="3600" dirty="0" smtClean="0"/>
              <a:t> должен был за день положить 620 кирпичей, но ему удалось положить   части этого числа. На сколько </a:t>
            </a:r>
            <a:r>
              <a:rPr lang="ru-RU" sz="3600" dirty="0" err="1" smtClean="0"/>
              <a:t>Чебурашка</a:t>
            </a:r>
            <a:r>
              <a:rPr lang="ru-RU" sz="3600" dirty="0" smtClean="0"/>
              <a:t> превысил задание? </a:t>
            </a:r>
            <a:endParaRPr lang="ru-RU" sz="36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2786058"/>
            <a:ext cx="441450" cy="1076034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428736"/>
            <a:ext cx="5667375" cy="809625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286124"/>
            <a:ext cx="3009900" cy="447675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714876" y="1714488"/>
            <a:ext cx="114300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1714488"/>
            <a:ext cx="114300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85720" y="142852"/>
            <a:ext cx="850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Решаем у доски</a:t>
            </a:r>
          </a:p>
          <a:p>
            <a:pPr algn="ctr"/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142984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№486 (ж)</a:t>
            </a:r>
            <a:endParaRPr lang="ru-RU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785926"/>
            <a:ext cx="676275" cy="14859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785926"/>
            <a:ext cx="676275" cy="14859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714752"/>
            <a:ext cx="5133975" cy="14859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714744" y="2071678"/>
            <a:ext cx="744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от</a:t>
            </a:r>
            <a:endParaRPr lang="ru-RU" sz="4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643438" y="2285992"/>
            <a:ext cx="1000132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14678" y="2285992"/>
            <a:ext cx="85725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720" y="142852"/>
            <a:ext cx="850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Решаем у доски</a:t>
            </a:r>
          </a:p>
          <a:p>
            <a:pPr algn="ctr"/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14298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№486 (</a:t>
            </a:r>
            <a:r>
              <a:rPr lang="ru-RU" b="1" dirty="0" err="1" smtClean="0"/>
              <a:t>з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855352"/>
            <a:ext cx="1863225" cy="1130985"/>
          </a:xfrm>
          <a:prstGeom prst="rect">
            <a:avLst/>
          </a:prstGeom>
          <a:noFill/>
        </p:spPr>
      </p:pic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857628"/>
            <a:ext cx="1826976" cy="1138235"/>
          </a:xfrm>
          <a:prstGeom prst="rect">
            <a:avLst/>
          </a:prstGeom>
          <a:noFill/>
        </p:spPr>
      </p:pic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857628"/>
            <a:ext cx="1312233" cy="1138235"/>
          </a:xfrm>
          <a:prstGeom prst="rect">
            <a:avLst/>
          </a:prstGeom>
          <a:noFill/>
        </p:spPr>
      </p:pic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143380"/>
            <a:ext cx="1790727" cy="62349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286116" y="2214554"/>
            <a:ext cx="2287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8%  от  250</a:t>
            </a:r>
            <a:endParaRPr lang="ru-RU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50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Демонстрируем на глобусе</a:t>
            </a:r>
          </a:p>
          <a:p>
            <a:pPr algn="ctr"/>
            <a:endParaRPr lang="ru-RU" sz="32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443034"/>
            <a:ext cx="3543300" cy="1485900"/>
          </a:xfrm>
          <a:prstGeom prst="rect">
            <a:avLst/>
          </a:prstGeom>
          <a:noFill/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428736"/>
            <a:ext cx="3209925" cy="1485900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-1763713" y="127635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429000"/>
            <a:ext cx="2733675" cy="819150"/>
          </a:xfrm>
          <a:prstGeom prst="rect">
            <a:avLst/>
          </a:prstGeom>
          <a:noFill/>
        </p:spPr>
      </p:pic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71472" y="4714884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Диаметр Земли 12 800 км.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3429000"/>
            <a:ext cx="3695700" cy="81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50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Решаем у доски</a:t>
            </a:r>
          </a:p>
          <a:p>
            <a:pPr algn="ctr"/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142984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№525 (1)</a:t>
            </a:r>
            <a:endParaRPr lang="ru-RU" b="1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497" y="1700808"/>
            <a:ext cx="2497007" cy="514090"/>
          </a:xfrm>
          <a:prstGeom prst="rect">
            <a:avLst/>
          </a:prstGeom>
          <a:noFill/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-900113" y="15906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214898"/>
            <a:ext cx="4070256" cy="64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2864441"/>
            <a:ext cx="4070256" cy="64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3513984"/>
            <a:ext cx="4070256" cy="64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4163527"/>
            <a:ext cx="4070256" cy="64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4813070"/>
            <a:ext cx="4070256" cy="64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632" y="5454997"/>
            <a:ext cx="4070256" cy="63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85621" y="2221344"/>
                <a:ext cx="3853940" cy="636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8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−7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=7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17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ru-RU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7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ru-RU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21" y="2221344"/>
                <a:ext cx="3853940" cy="63664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85621" y="3513984"/>
                <a:ext cx="2738250" cy="636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ru-RU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45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4∙45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5∙8</m:t>
                          </m:r>
                        </m:den>
                      </m:f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4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21" y="3513984"/>
                <a:ext cx="2738250" cy="6366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85621" y="4813069"/>
                <a:ext cx="2763898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4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14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−3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14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14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21" y="4813069"/>
                <a:ext cx="2763898" cy="63478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58204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Первый этап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Цель этапа:</a:t>
            </a:r>
          </a:p>
          <a:p>
            <a:pPr marL="514350" indent="-514350">
              <a:buAutoNum type="arabicPeriod"/>
            </a:pPr>
            <a:r>
              <a:rPr lang="ru-RU" dirty="0" smtClean="0"/>
              <a:t>Включить учащихся в учебную деятельность;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Определить содержательные рамки урока: продолжаем исследовать возможность использовать алгоритмы действий с дробями.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000108"/>
            <a:ext cx="7908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Самоопределение к учебной деятельности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805" y="57148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Восьмой этап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Рефлексия деятельности на уроке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571744"/>
            <a:ext cx="89297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/>
              <a:t>Цель этапа: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Зафиксировать новое содержание, изученное на уроке: правило нахождения части от числа, выраженной дробью.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Оценить собственную деятельность на уроке.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Поблагодарить одноклассников, которые помогли получить результат урока.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Зафиксировать неразрешенные затруднения как направления будущей учебной деятельности.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Обсудить и записать домашнее задание.</a:t>
            </a:r>
          </a:p>
        </p:txBody>
      </p:sp>
    </p:spTree>
    <p:extLst>
      <p:ext uri="{BB962C8B-B14F-4D97-AF65-F5344CB8AC3E}">
        <p14:creationId xmlns:p14="http://schemas.microsoft.com/office/powerpoint/2010/main" val="1038334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Организация учебного процесса на </a:t>
            </a:r>
            <a:r>
              <a:rPr lang="ru-RU" sz="4400" b="1" dirty="0" smtClean="0">
                <a:latin typeface="+mj-lt"/>
                <a:ea typeface="+mj-ea"/>
                <a:cs typeface="+mj-cs"/>
              </a:rPr>
              <a:t>восьмом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этапе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143116"/>
            <a:ext cx="89297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Какая цель стояла сегодня перед нами?</a:t>
            </a:r>
          </a:p>
          <a:p>
            <a:pPr>
              <a:buFontTx/>
              <a:buChar char="-"/>
            </a:pPr>
            <a:r>
              <a:rPr lang="ru-RU" sz="2800" dirty="0" smtClean="0"/>
              <a:t>Мы достигли цели?</a:t>
            </a:r>
          </a:p>
          <a:p>
            <a:pPr>
              <a:buFontTx/>
              <a:buChar char="-"/>
            </a:pPr>
            <a:r>
              <a:rPr lang="ru-RU" sz="2800" dirty="0" smtClean="0"/>
              <a:t>Какие знания нам помогли в достижении цели?</a:t>
            </a:r>
          </a:p>
          <a:p>
            <a:pPr>
              <a:buFontTx/>
              <a:buChar char="-"/>
            </a:pPr>
            <a:r>
              <a:rPr lang="ru-RU" sz="2800" dirty="0" smtClean="0"/>
              <a:t>С какими трудностями вы столкнулись </a:t>
            </a:r>
            <a:r>
              <a:rPr lang="ru-RU" sz="2800" smtClean="0"/>
              <a:t>на уроке?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Как вы вышли из затруднения?</a:t>
            </a:r>
          </a:p>
          <a:p>
            <a:pPr>
              <a:buFontTx/>
              <a:buChar char="-"/>
            </a:pPr>
            <a:r>
              <a:rPr lang="ru-RU" sz="2800" dirty="0" smtClean="0"/>
              <a:t>Проанализируйте и оцените свою работу на уроке.</a:t>
            </a:r>
            <a:endParaRPr lang="ru-RU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805" y="57148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Домашнее задание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№537 (а);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№538 (а);</a:t>
            </a:r>
          </a:p>
          <a:p>
            <a:pPr algn="ctr"/>
            <a:r>
              <a:rPr lang="ru-RU" sz="3600" b="1" smtClean="0">
                <a:solidFill>
                  <a:srgbClr val="FF0000"/>
                </a:solidFill>
              </a:rPr>
              <a:t>№545 (1).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065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1462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Всем спасибо, до свидания!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Организация учебного процесса на первом этапе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Здравствуйте, дети!</a:t>
            </a:r>
          </a:p>
          <a:p>
            <a:pPr algn="ctr">
              <a:buNone/>
            </a:pPr>
            <a:r>
              <a:rPr lang="ru-RU" dirty="0" smtClean="0"/>
              <a:t>Сегодня у нас знаковый день в жизни класса.</a:t>
            </a:r>
          </a:p>
          <a:p>
            <a:pPr algn="ctr">
              <a:buNone/>
            </a:pPr>
            <a:r>
              <a:rPr lang="ru-RU" dirty="0" smtClean="0"/>
              <a:t>Ровно одна неделя до нашего традиционного</a:t>
            </a:r>
          </a:p>
          <a:p>
            <a:pPr algn="ctr">
              <a:buNone/>
            </a:pPr>
            <a:r>
              <a:rPr lang="ru-RU" dirty="0" smtClean="0"/>
              <a:t>концерта посвященного мамам и бабушкам.</a:t>
            </a:r>
          </a:p>
          <a:p>
            <a:pPr algn="ctr">
              <a:buNone/>
            </a:pPr>
            <a:r>
              <a:rPr lang="ru-RU" dirty="0" smtClean="0"/>
              <a:t>Как обычно, вы сегодня можете заработать много хороших оценок и тем самым сделать прекрасный подарок своим близким . </a:t>
            </a:r>
          </a:p>
          <a:p>
            <a:pPr algn="ctr">
              <a:buNone/>
            </a:pPr>
            <a:r>
              <a:rPr lang="ru-RU" dirty="0" smtClean="0"/>
              <a:t>Итак, начинаем наш урок.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Дети, с какими числами мы работали на предыдущих уроках? </a:t>
            </a:r>
            <a:r>
              <a:rPr lang="ru-RU" sz="2400" dirty="0" smtClean="0"/>
              <a:t>(С дробями, со смешанными числами.)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Что мы умеем с ними делать? </a:t>
            </a:r>
            <a:r>
              <a:rPr lang="ru-RU" sz="2400" dirty="0" smtClean="0"/>
              <a:t>(Складывать, вычитать, умножать, делить.)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Где эти знания нам необходимы? </a:t>
            </a:r>
            <a:r>
              <a:rPr lang="ru-RU" sz="2400" dirty="0" smtClean="0"/>
              <a:t>(При нахождении значений числовых выражений, при решении уравнений, при решении задач.)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Как находить значения числовых выражений, решать уравнения мы выяснили, какой следующий шаг? </a:t>
            </a:r>
            <a:r>
              <a:rPr lang="ru-RU" sz="2400" dirty="0" smtClean="0"/>
              <a:t>(Рассмотрим, как применять знания при решении задач.)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При решении каких задач мы применяли дроби? </a:t>
            </a:r>
            <a:r>
              <a:rPr lang="ru-RU" sz="2400" dirty="0" smtClean="0"/>
              <a:t>(При решении задач на части, на проценты.)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FF0000"/>
                </a:solidFill>
              </a:rPr>
              <a:t>Молодцы! Сегодня мы начнем повторять задачи на части и посмотрим, нельзя ли хорошо известные нам задачи решать другими способами.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285860"/>
            <a:ext cx="159257" cy="71438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952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6" descr="C:\Users\Рихтер\Desktop\Без имени-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357430"/>
            <a:ext cx="5572164" cy="320862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5948" y="357166"/>
            <a:ext cx="9141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ru-RU" sz="3200" dirty="0" smtClean="0"/>
              <a:t>Вы любите играть в различные игры. </a:t>
            </a:r>
          </a:p>
          <a:p>
            <a:pPr algn="ctr">
              <a:buNone/>
            </a:pPr>
            <a:r>
              <a:rPr lang="ru-RU" sz="3200" dirty="0" smtClean="0"/>
              <a:t>Предлагаю вам свою игру в шарики. </a:t>
            </a:r>
          </a:p>
          <a:p>
            <a:pPr algn="ctr">
              <a:buNone/>
            </a:pPr>
            <a:r>
              <a:rPr lang="ru-RU" sz="3200" dirty="0" smtClean="0"/>
              <a:t>Сколько закрашенных шариков составляет     поля?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357298"/>
            <a:ext cx="2562225" cy="81915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500042"/>
            <a:ext cx="3730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4000" u="sng" dirty="0" smtClean="0"/>
              <a:t>Первый способ: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3102" y="2143116"/>
            <a:ext cx="77394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А если шариков будет очень много, какой 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способ можете предложить?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472" y="3214686"/>
            <a:ext cx="35114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4000" u="sng" dirty="0" smtClean="0"/>
              <a:t>Второй способ: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7224" y="5143512"/>
            <a:ext cx="78570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Какого типа эта задача? </a:t>
            </a:r>
          </a:p>
          <a:p>
            <a:pPr>
              <a:buNone/>
            </a:pPr>
            <a:r>
              <a:rPr lang="ru-RU" sz="3200" i="1" dirty="0" smtClean="0"/>
              <a:t>                  (На нахождение части от числа.)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143380"/>
            <a:ext cx="3505200" cy="81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Второй этап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Актуализация знаний и фиксация затруднений в деятельности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u="sng" dirty="0" smtClean="0"/>
              <a:t>Цель этапа: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Актуализировать учебное содержание, необходимое и достаточное для восприятия нового материала: нахождение части числа, сравнение дробей и выражений;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Актуализировать мыслительные операции, необходимые и достаточные для восприятия нового материала: сравнение, анализ, обобщение;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Зафиксировать все повторяемые понятия и алгоритмы в виде схем и символов: в виде свойств и определения;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Зафиксировать индивидуальное затруднение в деятельности, демонстрирующее на личностно значимом уровне недостаточность имеющихся знаний: решить задачу в одно действие.</a:t>
            </a:r>
          </a:p>
          <a:p>
            <a:pPr marL="514350" indent="-514350">
              <a:buAutoNum type="arabicPeriod"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Составьте задачу по схеме на тему «концерт»: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21506" name="Picture 2" descr="C:\Users\Рихтер\Desktop\Без имени-1.png"/>
          <p:cNvPicPr>
            <a:picLocks noChangeAspect="1" noChangeArrowheads="1"/>
          </p:cNvPicPr>
          <p:nvPr/>
        </p:nvPicPr>
        <p:blipFill>
          <a:blip r:embed="rId2"/>
          <a:srcRect t="40001" b="27499"/>
          <a:stretch>
            <a:fillRect/>
          </a:stretch>
        </p:blipFill>
        <p:spPr bwMode="auto">
          <a:xfrm>
            <a:off x="1571604" y="2571744"/>
            <a:ext cx="6154658" cy="2000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785926"/>
            <a:ext cx="30812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32 человека</a:t>
            </a:r>
            <a:endParaRPr lang="ru-RU" sz="44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643446"/>
            <a:ext cx="1000132" cy="1148300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1000</Words>
  <Application>Microsoft Office PowerPoint</Application>
  <PresentationFormat>Экран (4:3)</PresentationFormat>
  <Paragraphs>135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Презентация PowerPoint</vt:lpstr>
      <vt:lpstr>1. Сформировать способность к решению задач на нахождение части числа, выраженной дробью, методом умножения на дробь; 2. Повторить и закрепить приемы устных вычислений с натуральными числами и дробями, нахождение значение буквенных выражений и «многоэтажных» дробей. </vt:lpstr>
      <vt:lpstr>Первый этап </vt:lpstr>
      <vt:lpstr>Организация учебного процесса на первом этапе</vt:lpstr>
      <vt:lpstr>Презентация PowerPoint</vt:lpstr>
      <vt:lpstr>Презентация PowerPoint</vt:lpstr>
      <vt:lpstr>Презентация PowerPoint</vt:lpstr>
      <vt:lpstr>Второй этап Актуализация знаний и фиксация затруднений в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Рихтер</dc:creator>
  <cp:lastModifiedBy>Зарезнова</cp:lastModifiedBy>
  <cp:revision>92</cp:revision>
  <dcterms:created xsi:type="dcterms:W3CDTF">2013-03-10T12:52:50Z</dcterms:created>
  <dcterms:modified xsi:type="dcterms:W3CDTF">2014-03-09T06:45:22Z</dcterms:modified>
</cp:coreProperties>
</file>